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61" r:id="rId3"/>
    <p:sldId id="263" r:id="rId4"/>
    <p:sldId id="260" r:id="rId5"/>
    <p:sldId id="265" r:id="rId6"/>
    <p:sldId id="266" r:id="rId7"/>
    <p:sldId id="267" r:id="rId8"/>
    <p:sldId id="256" r:id="rId9"/>
    <p:sldId id="257" r:id="rId10"/>
    <p:sldId id="258" r:id="rId11"/>
    <p:sldId id="259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88"/>
    <p:restoredTop sz="94699"/>
  </p:normalViewPr>
  <p:slideViewPr>
    <p:cSldViewPr snapToGrid="0">
      <p:cViewPr>
        <p:scale>
          <a:sx n="119" d="100"/>
          <a:sy n="119" d="100"/>
        </p:scale>
        <p:origin x="200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2F855-E629-B08E-1B77-2071E0433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BE84D4-4C4E-3E04-2DFE-5003C4EA54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639E3-8662-99E4-1D99-DC82BA57F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62CD-AAD7-1843-A9F8-D289BC3AE4EB}" type="datetimeFigureOut">
              <a:rPr lang="en-US" smtClean="0"/>
              <a:t>4/5/24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C42DCE-35A0-BDA7-1660-F9917BAC2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5A0B0-C774-8EBC-BCFC-6B756861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6F8C-68CF-E54A-AD69-2D670C632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690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472D9-6BB7-64F9-F39D-2D04CB7F8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177316-AC2E-909D-771B-61332547F5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C14AB-5C33-7712-4AE1-4E3CC8FF7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62CD-AAD7-1843-A9F8-D289BC3AE4EB}" type="datetimeFigureOut">
              <a:rPr lang="en-US" smtClean="0"/>
              <a:t>4/5/24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CD91B-CAE2-8FC6-23EF-16ADD4935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C472B-9214-5BFE-2FD0-1AFCB2B93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6F8C-68CF-E54A-AD69-2D670C632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25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44886C-DE58-005A-A1A8-39E1F53CCC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B1D578-C23B-5C44-6644-C74181BEB5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F28BE-EAE1-7695-D244-0957B7CCF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62CD-AAD7-1843-A9F8-D289BC3AE4EB}" type="datetimeFigureOut">
              <a:rPr lang="en-US" smtClean="0"/>
              <a:t>4/5/24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C6DF7-AFB9-E8EA-DEA1-8A02A3BAD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5EE19-4D68-CF8E-8C71-263C4F51A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6F8C-68CF-E54A-AD69-2D670C632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708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1F967-291D-39A4-DB0D-327B84569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DD6EE-3C6E-1DD0-7D6B-05B140725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BB64A-BC56-352A-DBE6-97D6D12DF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62CD-AAD7-1843-A9F8-D289BC3AE4EB}" type="datetimeFigureOut">
              <a:rPr lang="en-US" smtClean="0"/>
              <a:t>4/5/24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96293-60F9-98A9-F57D-5BF3FD026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4EFE0-109C-A420-BC86-D0F0D982E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6F8C-68CF-E54A-AD69-2D670C632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99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C947B-D5AA-23AF-9A87-00C0CA8CB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BA027-CCF7-FE1F-F11E-89086B37E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DD680-B379-1767-E05A-818D9EAC4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62CD-AAD7-1843-A9F8-D289BC3AE4EB}" type="datetimeFigureOut">
              <a:rPr lang="en-US" smtClean="0"/>
              <a:t>4/5/24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0BD6B-7B5F-F1B7-96D5-4A61C9562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C34F0-D128-7774-D08F-508A05984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6F8C-68CF-E54A-AD69-2D670C632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119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97D1E-FBC7-C002-D923-9A4A96A67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AB52A-D04E-3E8D-9BE9-6EE449860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F27C05-45C1-DDDA-709A-9BC5F9314B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C550B-4FEC-A712-00ED-265BD44CC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62CD-AAD7-1843-A9F8-D289BC3AE4EB}" type="datetimeFigureOut">
              <a:rPr lang="en-US" smtClean="0"/>
              <a:t>4/5/24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CBEAA3-C756-0434-080C-64FDD58FA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3BC832-B17E-2DF7-69E9-342A7500C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6F8C-68CF-E54A-AD69-2D670C632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83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06DF7-C9D0-0137-17B6-AE682135C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D80700-F024-5D0B-E761-81E6C5720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BF1B69-26EB-255B-463C-2F0E9554D5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8653DB-8606-1304-D78E-DD695D0A22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E5B5EA-5683-30FD-6EF0-4EC3A1CE7E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99567-35D6-3214-B4BC-392A2AD00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62CD-AAD7-1843-A9F8-D289BC3AE4EB}" type="datetimeFigureOut">
              <a:rPr lang="en-US" smtClean="0"/>
              <a:t>4/5/24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3C67CD-D8B1-65EF-9A49-7FE1BE387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F33E97-2690-A7C8-4F01-90104597C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6F8C-68CF-E54A-AD69-2D670C632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733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F0D27-4AE4-08A6-C4EA-1E0AA2A67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07319E-D90E-D70E-40F3-03E2F2145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62CD-AAD7-1843-A9F8-D289BC3AE4EB}" type="datetimeFigureOut">
              <a:rPr lang="en-US" smtClean="0"/>
              <a:t>4/5/24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FDF1F-243E-5E90-F26A-FE083AC97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1C6E3-E203-9B5E-9750-9D876B7D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6F8C-68CF-E54A-AD69-2D670C632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55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F329D2-CFFA-B3E6-9015-1324D8883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62CD-AAD7-1843-A9F8-D289BC3AE4EB}" type="datetimeFigureOut">
              <a:rPr lang="en-US" smtClean="0"/>
              <a:t>4/5/24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AF8358-645A-5450-EB18-E8CAB9D0B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D9B73-60AA-D743-58C0-DDF1375A6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6F8C-68CF-E54A-AD69-2D670C632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192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56B1D-2B6F-9A90-CED3-B487DF633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12527-9F19-421E-B065-40EA697D7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AD584-846A-8743-DA62-8D45A72B1C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21E2B-08F8-1B2A-573B-0F857BCC1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62CD-AAD7-1843-A9F8-D289BC3AE4EB}" type="datetimeFigureOut">
              <a:rPr lang="en-US" smtClean="0"/>
              <a:t>4/5/24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D63430-8806-1FDE-C2F4-858A4B57F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539C26-4E0E-A329-BC3A-C0EB0A0A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6F8C-68CF-E54A-AD69-2D670C632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500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9DDDE-BE04-314D-B2A1-7A4493C24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5425B4-B850-5494-8BA3-2EB8EE875B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29F96D-5DA6-4E0E-AFE8-85BE9376DE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D472D1-5F36-AD2C-B10C-C299111A8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62CD-AAD7-1843-A9F8-D289BC3AE4EB}" type="datetimeFigureOut">
              <a:rPr lang="en-US" smtClean="0"/>
              <a:t>4/5/24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8AB6CD-7AE7-51AC-3CB8-55181978F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A8B38-F66E-EA49-4A68-DDA64E68A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06F8C-68CF-E54A-AD69-2D670C632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734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8620AA-CFBE-9435-025A-ADB80D910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B41827-C014-059D-7DC1-02F67AE79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FFBB6-4051-A117-29A9-950A4F421A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C62CD-AAD7-1843-A9F8-D289BC3AE4EB}" type="datetimeFigureOut">
              <a:rPr lang="en-US" smtClean="0"/>
              <a:t>4/5/24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40E9C-173F-9B29-7F43-823259A27C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3B2C6-62E2-9D1C-2298-F6AC18B8BC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06F8C-68CF-E54A-AD69-2D670C632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33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4C818C-77D0-5347-7AF6-F734D40E7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51351" cy="4238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1BA305-1E08-9BAC-928C-B42505928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651" y="0"/>
            <a:ext cx="5651351" cy="42385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F0DFA8-7F47-7EB9-436C-B3563956B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13" y="2728408"/>
            <a:ext cx="5506123" cy="412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83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D9AC2B-C322-567B-2FC2-534D36803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88596" cy="316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2E72D6-2785-3F25-E843-A87F8B6A8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404" y="0"/>
            <a:ext cx="5988596" cy="316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B997D1-DF5D-CAED-7EB7-8EC011EC4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90000"/>
            <a:ext cx="5988596" cy="316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DA3B8F-2E89-904A-8B80-F2F6AA2D5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90000"/>
            <a:ext cx="5988596" cy="3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57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C01858-424B-8F1C-995D-F8FDB7102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88596" cy="316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50EE93-6518-0743-5EE6-6F0A57A74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5988596" cy="316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887788-C1F4-0A0A-30C3-D5EAB89BA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5988596" cy="3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419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649224-DAE2-B764-98B9-27AF6C862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864407" y="1530407"/>
            <a:ext cx="6858000" cy="3797185"/>
          </a:xfrm>
          <a:prstGeom prst="rect">
            <a:avLst/>
          </a:prstGeom>
        </p:spPr>
      </p:pic>
      <p:pic>
        <p:nvPicPr>
          <p:cNvPr id="1026" name="Picture 2" descr="Calculus Cheat Sheet (Derivatives) | by Manin Bocss | Medium">
            <a:extLst>
              <a:ext uri="{FF2B5EF4-FFF2-40B4-BE49-F238E27FC236}">
                <a16:creationId xmlns:a16="http://schemas.microsoft.com/office/drawing/2014/main" id="{2CBF129D-F1EF-666D-C4A3-AF8778422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846653" y="271265"/>
            <a:ext cx="4819426" cy="427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alculus Formulas - Differential and Integral Calculus Formulas">
            <a:extLst>
              <a:ext uri="{FF2B5EF4-FFF2-40B4-BE49-F238E27FC236}">
                <a16:creationId xmlns:a16="http://schemas.microsoft.com/office/drawing/2014/main" id="{4023D6B6-CD8A-2969-042B-37E459B3F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71640" y="-371637"/>
            <a:ext cx="3374642" cy="411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BCFFC0-367E-3F47-6E91-D7ADBA5A2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114143" y="3267403"/>
            <a:ext cx="3704740" cy="347645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8ABCBA-01CA-4DAF-7D79-B375163AA8B1}"/>
              </a:ext>
            </a:extLst>
          </p:cNvPr>
          <p:cNvCxnSpPr>
            <a:cxnSpLocks/>
          </p:cNvCxnSpPr>
          <p:nvPr/>
        </p:nvCxnSpPr>
        <p:spPr>
          <a:xfrm>
            <a:off x="0" y="3153260"/>
            <a:ext cx="41179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8E291F-AF9C-E6CF-0C74-61F03EEAEDBC}"/>
              </a:ext>
            </a:extLst>
          </p:cNvPr>
          <p:cNvCxnSpPr>
            <a:cxnSpLocks/>
          </p:cNvCxnSpPr>
          <p:nvPr/>
        </p:nvCxnSpPr>
        <p:spPr>
          <a:xfrm>
            <a:off x="4117918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695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467C4C-5D3B-DE37-A745-3C5432BCC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14350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656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DF6343-E617-A2DE-715C-ED9BA556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69279" cy="42519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3697B4-A253-9519-D6B4-43F144A63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51959"/>
            <a:ext cx="5669279" cy="25444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B7EBAFC-2E8B-2ECE-766D-8C979DC4C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6096000" cy="4572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D39CD2C-847B-92E2-AB83-648D67C2BD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9279" y="4427668"/>
            <a:ext cx="3893821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834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195C6F9-FB44-8C1D-D0DB-7DE68398C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697" y="0"/>
            <a:ext cx="5764305" cy="43232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82556D-A12C-4A7D-E2B4-A72E8ECC3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196"/>
            <a:ext cx="5645970" cy="18512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BC013E-A7FC-D4B0-B3D0-7B7D51DF7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61614"/>
            <a:ext cx="5645970" cy="16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5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C8B92C-477D-92FD-04B3-0F9AB732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56763" cy="37175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04E5D4-086B-BCA0-F833-DB9D80199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801" y="0"/>
            <a:ext cx="4956763" cy="37175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5FC80C-1B8C-85F1-50C8-C5F9B9F69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9" y="3140428"/>
            <a:ext cx="4956763" cy="371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40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DC6BAD-07CA-FDBF-E9D4-EACC9CCCE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43543" cy="37826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D17A00-765A-893F-764A-0AD89B117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82648"/>
            <a:ext cx="4780664" cy="32753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491FBA-0008-7FDE-5C30-EEF211DCF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472" y="0"/>
            <a:ext cx="4700973" cy="32753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53A7C5-59D1-A5EB-79C0-67F071FF3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3543" y="3582648"/>
            <a:ext cx="4823692" cy="32522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5C473C-DC29-F287-FD5B-949CA37AA7EA}"/>
              </a:ext>
            </a:extLst>
          </p:cNvPr>
          <p:cNvSpPr txBox="1"/>
          <p:nvPr/>
        </p:nvSpPr>
        <p:spPr>
          <a:xfrm>
            <a:off x="5043543" y="-64546"/>
            <a:ext cx="19511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dirty="0">
                <a:solidFill>
                  <a:srgbClr val="BF0000"/>
                </a:solidFill>
                <a:effectLst/>
                <a:latin typeface="Arial" panose="020B0604020202020204" pitchFamily="34" charset="0"/>
              </a:rPr>
              <a:t>Medium Skew Case </a:t>
            </a:r>
            <a:endParaRPr lang="en-IN" sz="1500" dirty="0">
              <a:effectLst/>
            </a:endParaRPr>
          </a:p>
          <a:p>
            <a:endParaRPr lang="en-US" sz="1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3D3349-016D-13D7-ABAF-E74F359515D4}"/>
              </a:ext>
            </a:extLst>
          </p:cNvPr>
          <p:cNvSpPr txBox="1"/>
          <p:nvPr/>
        </p:nvSpPr>
        <p:spPr>
          <a:xfrm>
            <a:off x="5043542" y="3339898"/>
            <a:ext cx="16626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dirty="0">
                <a:solidFill>
                  <a:srgbClr val="BF0000"/>
                </a:solidFill>
                <a:effectLst/>
                <a:latin typeface="Arial" panose="020B0604020202020204" pitchFamily="34" charset="0"/>
              </a:rPr>
              <a:t>High Skew Case </a:t>
            </a:r>
            <a:endParaRPr lang="en-IN" sz="1500" dirty="0">
              <a:effectLst/>
            </a:endParaRPr>
          </a:p>
          <a:p>
            <a:endParaRPr lang="en-US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4354BC-B7D1-7DD0-2714-72BE434742E4}"/>
              </a:ext>
            </a:extLst>
          </p:cNvPr>
          <p:cNvSpPr txBox="1"/>
          <p:nvPr/>
        </p:nvSpPr>
        <p:spPr>
          <a:xfrm>
            <a:off x="-38869" y="3429000"/>
            <a:ext cx="16193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dirty="0">
                <a:solidFill>
                  <a:srgbClr val="BF0000"/>
                </a:solidFill>
                <a:effectLst/>
                <a:latin typeface="Arial" panose="020B0604020202020204" pitchFamily="34" charset="0"/>
              </a:rPr>
              <a:t>Low Skew Case </a:t>
            </a:r>
            <a:endParaRPr lang="en-IN" sz="1500" dirty="0">
              <a:effectLst/>
            </a:endParaRP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597313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001DC4-3708-159C-0BB4-47D95660BB6E}"/>
              </a:ext>
            </a:extLst>
          </p:cNvPr>
          <p:cNvSpPr txBox="1"/>
          <p:nvPr/>
        </p:nvSpPr>
        <p:spPr>
          <a:xfrm>
            <a:off x="68131" y="-10758"/>
            <a:ext cx="12055737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Confusion matrices are an essential tool in evaluating the performance of classification models, especially in machine learning tasks. Here are some key observations you can derive from a confusion matrix:</a:t>
            </a:r>
          </a:p>
          <a:p>
            <a:endParaRPr lang="en-US" sz="1400" dirty="0"/>
          </a:p>
          <a:p>
            <a:r>
              <a:rPr lang="en-US" sz="1400" dirty="0"/>
              <a:t>1. **True Positives (TP)**: These are cases where the model correctly predicts the positive class.</a:t>
            </a:r>
          </a:p>
          <a:p>
            <a:endParaRPr lang="en-US" sz="1400" dirty="0"/>
          </a:p>
          <a:p>
            <a:r>
              <a:rPr lang="en-US" sz="1400" dirty="0"/>
              <a:t>2. **True Negatives (TN)**: These are cases where the model correctly predicts the negative class.</a:t>
            </a:r>
          </a:p>
          <a:p>
            <a:endParaRPr lang="en-US" sz="1400" dirty="0"/>
          </a:p>
          <a:p>
            <a:r>
              <a:rPr lang="en-US" sz="1400" dirty="0"/>
              <a:t>3. **False Positives (FP)**: These are cases where the model incorrectly predicts the positive class when the actual class is negative. Also known as Type I errors.</a:t>
            </a:r>
          </a:p>
          <a:p>
            <a:endParaRPr lang="en-US" sz="1400" dirty="0"/>
          </a:p>
          <a:p>
            <a:r>
              <a:rPr lang="en-US" sz="1400" dirty="0"/>
              <a:t>4. **False Negatives (FN)**: These are cases where the model incorrectly predicts the negative class when the actual class is positive. Also known as Type II errors.</a:t>
            </a:r>
          </a:p>
          <a:p>
            <a:endParaRPr lang="en-US" sz="1400" dirty="0"/>
          </a:p>
          <a:p>
            <a:r>
              <a:rPr lang="en-US" sz="1400" dirty="0"/>
              <a:t>Based on these metrics, you can derive various evaluation metrics for your model, such as:</a:t>
            </a:r>
          </a:p>
          <a:p>
            <a:endParaRPr lang="en-US" sz="1400" dirty="0"/>
          </a:p>
          <a:p>
            <a:r>
              <a:rPr lang="en-US" sz="1400" dirty="0"/>
              <a:t>- **Accuracy**: The proportion of correctly classified instances among the total instances. It's calculated as (TP + TN) / (TP + TN + FP + FN).</a:t>
            </a:r>
          </a:p>
          <a:p>
            <a:r>
              <a:rPr lang="en-US" sz="1400" dirty="0"/>
              <a:t>  </a:t>
            </a:r>
          </a:p>
          <a:p>
            <a:r>
              <a:rPr lang="en-US" sz="1400" dirty="0"/>
              <a:t>- **Precision**: The proportion of true positive predictions among the total positive predictions. It's calculated as TP / (TP + FP).</a:t>
            </a:r>
          </a:p>
          <a:p>
            <a:r>
              <a:rPr lang="en-US" sz="1400" dirty="0"/>
              <a:t>  </a:t>
            </a:r>
          </a:p>
          <a:p>
            <a:r>
              <a:rPr lang="en-US" sz="1400" dirty="0"/>
              <a:t>- **Recall (Sensitivity)**: The proportion of true positive predictions among the actual positive instances. It's calculated as TP / (TP + FN).</a:t>
            </a:r>
          </a:p>
          <a:p>
            <a:r>
              <a:rPr lang="en-US" sz="1400" dirty="0"/>
              <a:t>  </a:t>
            </a:r>
          </a:p>
          <a:p>
            <a:r>
              <a:rPr lang="en-US" sz="1400" dirty="0"/>
              <a:t>- **Specificity**: The proportion of true negative predictions among the actual negative instances. It's calculated as TN / (TN + FP).</a:t>
            </a:r>
          </a:p>
          <a:p>
            <a:r>
              <a:rPr lang="en-US" sz="1400" dirty="0"/>
              <a:t>  </a:t>
            </a:r>
          </a:p>
          <a:p>
            <a:r>
              <a:rPr lang="en-US" sz="1400" dirty="0"/>
              <a:t>- **F1 Score**: The harmonic mean of precision and recall. It provides a balance between precision and recall and is calculated as 2 * (Precision * Recall) / (Precision + Recall).</a:t>
            </a:r>
          </a:p>
          <a:p>
            <a:endParaRPr lang="en-US" sz="1400" dirty="0"/>
          </a:p>
          <a:p>
            <a:r>
              <a:rPr lang="en-US" sz="1400" dirty="0"/>
              <a:t>By analyzing these metrics from the confusion matrix, you can gain insights into the strengths and weaknesses of your classification model. For example:</a:t>
            </a:r>
          </a:p>
          <a:p>
            <a:endParaRPr lang="en-US" sz="1400" dirty="0"/>
          </a:p>
          <a:p>
            <a:r>
              <a:rPr lang="en-US" sz="1400" dirty="0"/>
              <a:t>- High accuracy with low precision indicates a high number of false positives.</a:t>
            </a:r>
          </a:p>
          <a:p>
            <a:r>
              <a:rPr lang="en-US" sz="1400" dirty="0"/>
              <a:t>- High recall with low specificity indicates a high number of false negatives.</a:t>
            </a:r>
          </a:p>
          <a:p>
            <a:r>
              <a:rPr lang="en-US" sz="1400" dirty="0"/>
              <a:t>- Balanced precision and recall lead to a high F1 score, indicating a well-performing model.</a:t>
            </a:r>
          </a:p>
          <a:p>
            <a:endParaRPr lang="en-US" sz="1400" dirty="0"/>
          </a:p>
          <a:p>
            <a:r>
              <a:rPr lang="en-US" sz="1400" dirty="0"/>
              <a:t>Overall, the confusion matrix provides a comprehensive view of the model's performance across different classes and helps in fine-tuning the model for better results.</a:t>
            </a:r>
          </a:p>
        </p:txBody>
      </p:sp>
    </p:spTree>
    <p:extLst>
      <p:ext uri="{BB962C8B-B14F-4D97-AF65-F5344CB8AC3E}">
        <p14:creationId xmlns:p14="http://schemas.microsoft.com/office/powerpoint/2010/main" val="410517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E47EAF70-490C-6D49-C4C8-AC8C366A0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88597" cy="3168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09CE51E-0E28-D961-7016-89B72EA0E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5988597" cy="316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754C7B8-61E1-2429-970C-7E0475B3C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54000"/>
            <a:ext cx="5988597" cy="316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6A21C6A-1F5A-36E4-F80D-15BCCBF54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5353" y="3654000"/>
            <a:ext cx="5988597" cy="3168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3EECF91-241A-9498-0299-03E068EDA47D}"/>
              </a:ext>
            </a:extLst>
          </p:cNvPr>
          <p:cNvSpPr txBox="1"/>
          <p:nvPr/>
        </p:nvSpPr>
        <p:spPr>
          <a:xfrm>
            <a:off x="6349964" y="6545001"/>
            <a:ext cx="5480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Continue the process getting new centroid until old and new cluster values are same </a:t>
            </a:r>
          </a:p>
        </p:txBody>
      </p:sp>
    </p:spTree>
    <p:extLst>
      <p:ext uri="{BB962C8B-B14F-4D97-AF65-F5344CB8AC3E}">
        <p14:creationId xmlns:p14="http://schemas.microsoft.com/office/powerpoint/2010/main" val="1947607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12FE2D-63A0-384E-A109-A2622E46E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172" y="0"/>
            <a:ext cx="5988596" cy="316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7C00A8-E1FF-1E1F-3BC0-67D8483CE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5988596" cy="316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CFF8E6-9843-66A3-BBA6-8C007D951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690000"/>
            <a:ext cx="5988596" cy="316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2F3D74-F279-9027-0DCB-5A3E56EB8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404" y="3690000"/>
            <a:ext cx="5988596" cy="3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647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3744</TotalTime>
  <Words>432</Words>
  <Application>Microsoft Macintosh PowerPoint</Application>
  <PresentationFormat>Widescreen</PresentationFormat>
  <Paragraphs>33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</cp:revision>
  <cp:lastPrinted>2024-04-05T04:43:27Z</cp:lastPrinted>
  <dcterms:created xsi:type="dcterms:W3CDTF">2024-04-05T00:31:33Z</dcterms:created>
  <dcterms:modified xsi:type="dcterms:W3CDTF">2024-04-07T14:55:53Z</dcterms:modified>
</cp:coreProperties>
</file>